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72" r:id="rId3"/>
    <p:sldId id="273" r:id="rId4"/>
    <p:sldId id="274" r:id="rId5"/>
    <p:sldId id="276" r:id="rId6"/>
    <p:sldId id="264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7" r:id="rId15"/>
    <p:sldId id="294" r:id="rId16"/>
    <p:sldId id="288" r:id="rId17"/>
    <p:sldId id="289" r:id="rId18"/>
    <p:sldId id="290" r:id="rId19"/>
    <p:sldId id="291" r:id="rId20"/>
    <p:sldId id="292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  <a:srgbClr val="990000"/>
    <a:srgbClr val="CC6600"/>
    <a:srgbClr val="990033"/>
    <a:srgbClr val="5FA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87" autoAdjust="0"/>
    <p:restoredTop sz="86453" autoAdjust="0"/>
  </p:normalViewPr>
  <p:slideViewPr>
    <p:cSldViewPr snapToGrid="0">
      <p:cViewPr>
        <p:scale>
          <a:sx n="76" d="100"/>
          <a:sy n="76" d="100"/>
        </p:scale>
        <p:origin x="-1020" y="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4FC1B-F578-4DE2-87E2-61CAED8F627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24ACB-1258-4E4F-B0AF-71D9AC8D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9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4ACB-1258-4E4F-B0AF-71D9AC8D560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8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4ACB-1258-4E4F-B0AF-71D9AC8D560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97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7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5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8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0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6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7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2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5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2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70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9CF59BC-5F33-42B5-BD91-C2496844D5C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4B0961A-7150-4FB3-9A03-276DCB2DD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34210" y="671513"/>
            <a:ext cx="5486400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36" y="671513"/>
            <a:ext cx="10881574" cy="53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578" y="597073"/>
            <a:ext cx="9875520" cy="5515628"/>
          </a:xfrm>
        </p:spPr>
        <p:txBody>
          <a:bodyPr>
            <a:noAutofit/>
          </a:bodyPr>
          <a:lstStyle/>
          <a:p>
            <a:pPr algn="r"/>
            <a:r>
              <a:rPr lang="fa-IR" sz="2800" b="1" i="1" dirty="0" smtClean="0">
                <a:solidFill>
                  <a:srgbClr val="663300"/>
                </a:solidFill>
              </a:rPr>
              <a:t>واژه </a:t>
            </a:r>
            <a:r>
              <a:rPr lang="fa-IR" sz="2800" b="1" i="1" dirty="0">
                <a:solidFill>
                  <a:srgbClr val="663300"/>
                </a:solidFill>
              </a:rPr>
              <a:t>ها  را بنوسید:</a:t>
            </a:r>
            <a:r>
              <a:rPr lang="ru-RU" sz="2800" dirty="0">
                <a:solidFill>
                  <a:srgbClr val="663300"/>
                </a:solidFill>
              </a:rPr>
              <a:t/>
            </a:r>
            <a:br>
              <a:rPr lang="ru-RU" sz="2800" dirty="0">
                <a:solidFill>
                  <a:srgbClr val="663300"/>
                </a:solidFill>
              </a:rPr>
            </a:br>
            <a:r>
              <a:rPr lang="fa-IR" sz="2800" dirty="0">
                <a:solidFill>
                  <a:srgbClr val="663300"/>
                </a:solidFill>
              </a:rPr>
              <a:t>با</a:t>
            </a:r>
            <a:r>
              <a:rPr lang="fa-IR" sz="2800" dirty="0" smtClean="0">
                <a:solidFill>
                  <a:srgbClr val="663300"/>
                </a:solidFill>
              </a:rPr>
              <a:t>.......................................................................................</a:t>
            </a:r>
            <a:r>
              <a:rPr lang="ru-RU" sz="3200" dirty="0">
                <a:solidFill>
                  <a:srgbClr val="663300"/>
                </a:solidFill>
              </a:rPr>
              <a:t/>
            </a:r>
            <a:br>
              <a:rPr lang="ru-RU" sz="3200" dirty="0">
                <a:solidFill>
                  <a:srgbClr val="663300"/>
                </a:solidFill>
              </a:rPr>
            </a:br>
            <a:r>
              <a:rPr lang="fa-IR" sz="3200" dirty="0">
                <a:solidFill>
                  <a:srgbClr val="663300"/>
                </a:solidFill>
              </a:rPr>
              <a:t>باب</a:t>
            </a:r>
            <a:r>
              <a:rPr lang="fa-IR" sz="3200" dirty="0" smtClean="0">
                <a:solidFill>
                  <a:srgbClr val="663300"/>
                </a:solidFill>
              </a:rPr>
              <a:t>.........................................................................</a:t>
            </a:r>
            <a:r>
              <a:rPr lang="ru-RU" sz="3200" dirty="0">
                <a:solidFill>
                  <a:srgbClr val="663300"/>
                </a:solidFill>
              </a:rPr>
              <a:t/>
            </a:r>
            <a:br>
              <a:rPr lang="ru-RU" sz="3200" dirty="0">
                <a:solidFill>
                  <a:srgbClr val="663300"/>
                </a:solidFill>
              </a:rPr>
            </a:br>
            <a:r>
              <a:rPr lang="fa-IR" sz="3200" dirty="0">
                <a:solidFill>
                  <a:srgbClr val="663300"/>
                </a:solidFill>
              </a:rPr>
              <a:t>بابا</a:t>
            </a:r>
            <a:r>
              <a:rPr lang="fa-IR" sz="3200" dirty="0" smtClean="0">
                <a:solidFill>
                  <a:srgbClr val="663300"/>
                </a:solidFill>
              </a:rPr>
              <a:t>..........................................................................</a:t>
            </a:r>
            <a:r>
              <a:rPr lang="ru-RU" sz="3200" dirty="0">
                <a:solidFill>
                  <a:srgbClr val="663300"/>
                </a:solidFill>
              </a:rPr>
              <a:t/>
            </a:r>
            <a:br>
              <a:rPr lang="ru-RU" sz="3200" dirty="0">
                <a:solidFill>
                  <a:srgbClr val="663300"/>
                </a:solidFill>
              </a:rPr>
            </a:br>
            <a:r>
              <a:rPr lang="fa-IR" sz="3200" dirty="0">
                <a:solidFill>
                  <a:srgbClr val="663300"/>
                </a:solidFill>
              </a:rPr>
              <a:t>آب</a:t>
            </a:r>
            <a:r>
              <a:rPr lang="fa-IR" sz="3200" dirty="0" smtClean="0">
                <a:solidFill>
                  <a:srgbClr val="663300"/>
                </a:solidFill>
              </a:rPr>
              <a:t>..........................................................................</a:t>
            </a:r>
            <a:endParaRPr lang="ru-RU" sz="32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1"/>
            <a:ext cx="9917482" cy="880996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/>
              <a:t> </a:t>
            </a: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fa-IR" sz="3100" dirty="0" smtClean="0"/>
              <a:t/>
            </a:r>
            <a:br>
              <a:rPr lang="fa-IR" sz="3100" dirty="0" smtClean="0"/>
            </a:br>
            <a:r>
              <a:rPr lang="fa-IR" sz="3100" dirty="0"/>
              <a:t/>
            </a:r>
            <a:br>
              <a:rPr lang="fa-IR" sz="3100" dirty="0"/>
            </a:br>
            <a:r>
              <a:rPr lang="fa-IR" sz="3100" dirty="0" smtClean="0"/>
              <a:t/>
            </a:r>
            <a:br>
              <a:rPr lang="fa-IR" sz="3100" dirty="0" smtClean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 </a:t>
            </a:r>
            <a:r>
              <a:rPr lang="kk-KZ" b="1" dirty="0" smtClean="0">
                <a:solidFill>
                  <a:srgbClr val="663300"/>
                </a:solidFill>
              </a:rPr>
              <a:t>Парсыша жазамыз</a:t>
            </a:r>
            <a:r>
              <a:rPr lang="ru-RU" sz="2800" dirty="0">
                <a:solidFill>
                  <a:srgbClr val="663300"/>
                </a:solidFill>
              </a:rPr>
              <a:t/>
            </a:r>
            <a:br>
              <a:rPr lang="ru-RU" sz="2800" dirty="0">
                <a:solidFill>
                  <a:srgbClr val="663300"/>
                </a:solidFill>
              </a:rPr>
            </a:br>
            <a:r>
              <a:rPr lang="fa-IR" sz="3100" dirty="0" smtClean="0"/>
              <a:t/>
            </a:r>
            <a:br>
              <a:rPr lang="fa-IR" sz="3100" dirty="0" smtClean="0"/>
            </a:br>
            <a:r>
              <a:rPr lang="en-US" dirty="0" smtClean="0">
                <a:solidFill>
                  <a:srgbClr val="663300"/>
                </a:solidFill>
              </a:rPr>
              <a:t>ab</a:t>
            </a:r>
            <a:r>
              <a:rPr lang="kk-KZ" dirty="0">
                <a:solidFill>
                  <a:srgbClr val="663300"/>
                </a:solidFill>
              </a:rPr>
              <a:t>................................</a:t>
            </a:r>
            <a:r>
              <a:rPr lang="fa-IR" sz="4000" dirty="0">
                <a:solidFill>
                  <a:srgbClr val="663300"/>
                </a:solidFill>
              </a:rPr>
              <a:t>....</a:t>
            </a:r>
            <a:r>
              <a:rPr lang="kk-KZ" dirty="0">
                <a:solidFill>
                  <a:srgbClr val="663300"/>
                </a:solidFill>
              </a:rPr>
              <a:t>....................</a:t>
            </a:r>
            <a:r>
              <a:rPr lang="en-US" dirty="0" smtClean="0">
                <a:solidFill>
                  <a:srgbClr val="663300"/>
                </a:solidFill>
              </a:rPr>
              <a:t>.</a:t>
            </a:r>
            <a:r>
              <a:rPr lang="fa-IR" sz="4000" dirty="0" smtClean="0">
                <a:solidFill>
                  <a:srgbClr val="663300"/>
                </a:solidFill>
              </a:rPr>
              <a:t>.........</a:t>
            </a:r>
            <a:r>
              <a:rPr lang="ru-RU" dirty="0" smtClean="0">
                <a:solidFill>
                  <a:srgbClr val="663300"/>
                </a:solidFill>
              </a:rPr>
              <a:t/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en-US" dirty="0" err="1" smtClean="0">
                <a:solidFill>
                  <a:srgbClr val="663300"/>
                </a:solidFill>
              </a:rPr>
              <a:t>bab</a:t>
            </a:r>
            <a:r>
              <a:rPr lang="kk-KZ" dirty="0">
                <a:solidFill>
                  <a:srgbClr val="663300"/>
                </a:solidFill>
              </a:rPr>
              <a:t>...............................................................</a:t>
            </a:r>
            <a:r>
              <a:rPr lang="fa-IR" dirty="0" smtClean="0">
                <a:solidFill>
                  <a:srgbClr val="663300"/>
                </a:solidFill>
              </a:rPr>
              <a:t>.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en-US" dirty="0" err="1" smtClean="0">
                <a:solidFill>
                  <a:srgbClr val="663300"/>
                </a:solidFill>
              </a:rPr>
              <a:t>ba</a:t>
            </a:r>
            <a:r>
              <a:rPr lang="kk-KZ" dirty="0" smtClean="0">
                <a:solidFill>
                  <a:srgbClr val="663300"/>
                </a:solidFill>
              </a:rPr>
              <a:t>..............................................................</a:t>
            </a:r>
            <a:r>
              <a:rPr lang="en-US" dirty="0" smtClean="0">
                <a:solidFill>
                  <a:srgbClr val="663300"/>
                </a:solidFill>
              </a:rPr>
              <a:t>..... baba</a:t>
            </a:r>
            <a:r>
              <a:rPr lang="kk-KZ" dirty="0" smtClean="0">
                <a:solidFill>
                  <a:srgbClr val="663300"/>
                </a:solidFill>
              </a:rPr>
              <a:t>...............................................................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en-US" dirty="0" smtClean="0">
                <a:solidFill>
                  <a:srgbClr val="663300"/>
                </a:solidFill>
              </a:rPr>
              <a:t>aba</a:t>
            </a:r>
            <a:r>
              <a:rPr lang="kk-KZ" dirty="0" smtClean="0">
                <a:solidFill>
                  <a:srgbClr val="663300"/>
                </a:solidFill>
              </a:rPr>
              <a:t>.................................................................</a:t>
            </a:r>
            <a:r>
              <a:rPr lang="fa-IR" dirty="0" smtClean="0">
                <a:solidFill>
                  <a:srgbClr val="66330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6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4000" b="1" dirty="0" smtClean="0">
                <a:solidFill>
                  <a:srgbClr val="996633"/>
                </a:solidFill>
                <a:latin typeface="Cambria" panose="02040503050406030204" pitchFamily="18" charset="0"/>
              </a:rPr>
              <a:t>Парсыша оқимыз:</a:t>
            </a:r>
            <a:endParaRPr lang="ru-RU" sz="4000" b="1" dirty="0">
              <a:solidFill>
                <a:srgbClr val="996633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0597" y="2551837"/>
            <a:ext cx="76534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 </a:t>
            </a:r>
            <a:r>
              <a:rPr lang="fa-IR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ا+ر = بار  </a:t>
            </a:r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жүк   [bar]</a:t>
            </a:r>
            <a:endParaRPr lang="ru-RU" sz="32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fa-IR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a-IR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 + ا  + د = باد </a:t>
            </a:r>
            <a:r>
              <a:rPr lang="kk-KZ" sz="32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 </a:t>
            </a:r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bad] жел </a:t>
            </a:r>
            <a:endParaRPr lang="ru-RU" sz="32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a-IR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 +ا+ز= باز </a:t>
            </a:r>
            <a:r>
              <a:rPr lang="kk-KZ" sz="32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kk-KZ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 ] ашық</a:t>
            </a:r>
            <a:endParaRPr lang="ru-RU" sz="32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 парсыша атаңыз:</a:t>
            </a:r>
            <a:endParaRPr lang="ru-RU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avatars.mds.yandex.net/get-pdb/1567283/2392976b-eecd-46b2-8910-d9f9d57e6215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7" y="1957388"/>
            <a:ext cx="2517732" cy="30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sus\Desktop\вод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14" y="1957387"/>
            <a:ext cx="2655519" cy="30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zen_doc/1592433/pub_5dc586cdcd7152643c8d8d1c_5dc58c6172b73d07e87e1124/scale_120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261" y="1895572"/>
            <a:ext cx="2404997" cy="30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mir-da.ru/wp-content/uploads/2019/07/20190404033906_e3c50ec1-73ba-48dd-9bd6-9799e7043f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61" y="1957386"/>
            <a:ext cx="2407558" cy="3078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9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296" y="413359"/>
            <a:ext cx="10141698" cy="40145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kk-KZ" b="1" dirty="0" smtClean="0">
                <a:solidFill>
                  <a:srgbClr val="663300"/>
                </a:solidFill>
              </a:rPr>
              <a:t>Pe</a:t>
            </a:r>
            <a:r>
              <a:rPr lang="fa-IR" b="1" dirty="0" smtClean="0">
                <a:solidFill>
                  <a:srgbClr val="663300"/>
                </a:solidFill>
              </a:rPr>
              <a:t>پ 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fa-IR" b="1" dirty="0">
                <a:solidFill>
                  <a:srgbClr val="663300"/>
                </a:solidFill>
              </a:rPr>
              <a:t>پـ </a:t>
            </a:r>
            <a:r>
              <a:rPr lang="kk-KZ" b="1" dirty="0">
                <a:solidFill>
                  <a:srgbClr val="663300"/>
                </a:solidFill>
              </a:rPr>
              <a:t>	</a:t>
            </a:r>
            <a:r>
              <a:rPr lang="fa-IR" b="1" dirty="0">
                <a:solidFill>
                  <a:srgbClr val="663300"/>
                </a:solidFill>
              </a:rPr>
              <a:t>ـپـ </a:t>
            </a:r>
            <a:r>
              <a:rPr lang="kk-KZ" b="1" dirty="0">
                <a:solidFill>
                  <a:srgbClr val="663300"/>
                </a:solidFill>
              </a:rPr>
              <a:t>	</a:t>
            </a:r>
            <a:r>
              <a:rPr lang="fa-IR" b="1" dirty="0">
                <a:solidFill>
                  <a:srgbClr val="663300"/>
                </a:solidFill>
              </a:rPr>
              <a:t>ـپ </a:t>
            </a:r>
            <a:r>
              <a:rPr lang="kk-KZ" b="1" dirty="0">
                <a:solidFill>
                  <a:srgbClr val="663300"/>
                </a:solidFill>
              </a:rPr>
              <a:t>	</a:t>
            </a:r>
            <a:r>
              <a:rPr lang="en-US" b="1" dirty="0" smtClean="0">
                <a:solidFill>
                  <a:srgbClr val="663300"/>
                </a:solidFill>
              </a:rPr>
              <a:t> </a:t>
            </a:r>
            <a:r>
              <a:rPr lang="fa-IR" dirty="0" smtClean="0">
                <a:solidFill>
                  <a:srgbClr val="663300"/>
                </a:solidFill>
              </a:rPr>
              <a:t> </a:t>
            </a:r>
            <a:r>
              <a:rPr lang="fa-IR" b="1" dirty="0" smtClean="0">
                <a:solidFill>
                  <a:srgbClr val="663300"/>
                </a:solidFill>
              </a:rPr>
              <a:t>پ</a:t>
            </a: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/>
              <a:t> \</a:t>
            </a:r>
            <a:r>
              <a:rPr lang="fa-IR" dirty="0" smtClean="0">
                <a:solidFill>
                  <a:srgbClr val="663300"/>
                </a:solidFill>
              </a:rPr>
              <a:t>پ..........................................................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fa-IR" dirty="0" smtClean="0">
                <a:solidFill>
                  <a:srgbClr val="663300"/>
                </a:solidFill>
              </a:rPr>
              <a:t>پا.............................................................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fa-IR" dirty="0">
                <a:solidFill>
                  <a:srgbClr val="663300"/>
                </a:solidFill>
              </a:rPr>
              <a:t>پاپ</a:t>
            </a:r>
            <a:r>
              <a:rPr lang="fa-IR" dirty="0" smtClean="0">
                <a:solidFill>
                  <a:srgbClr val="663300"/>
                </a:solidFill>
              </a:rPr>
              <a:t>..........................................................</a:t>
            </a:r>
            <a:r>
              <a:rPr lang="en-US" dirty="0" smtClean="0">
                <a:solidFill>
                  <a:srgbClr val="663300"/>
                </a:solidFill>
              </a:rPr>
              <a:t/>
            </a:r>
            <a:br>
              <a:rPr lang="en-US" dirty="0" smtClean="0">
                <a:solidFill>
                  <a:srgbClr val="6633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C:\Users\Asus\Desktop\ног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6" y="1359074"/>
            <a:ext cx="2480154" cy="2542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7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474" y="613775"/>
            <a:ext cx="9875520" cy="3814177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>
                <a:solidFill>
                  <a:srgbClr val="663300"/>
                </a:solidFill>
              </a:rPr>
              <a:t>ت</a:t>
            </a:r>
            <a:r>
              <a:rPr lang="en-US" b="1" dirty="0" smtClean="0">
                <a:solidFill>
                  <a:srgbClr val="663300"/>
                </a:solidFill>
              </a:rPr>
              <a:t>  </a:t>
            </a:r>
            <a:r>
              <a:rPr lang="en-US" b="1" dirty="0" err="1" smtClean="0">
                <a:solidFill>
                  <a:srgbClr val="663300"/>
                </a:solidFill>
              </a:rPr>
              <a:t>Te</a:t>
            </a:r>
            <a:r>
              <a:rPr lang="en-US" b="1" dirty="0" smtClean="0">
                <a:solidFill>
                  <a:srgbClr val="663300"/>
                </a:solidFill>
              </a:rPr>
              <a:t> </a:t>
            </a:r>
            <a:r>
              <a:rPr lang="en-US" dirty="0" smtClean="0">
                <a:solidFill>
                  <a:srgbClr val="663300"/>
                </a:solidFill>
              </a:rPr>
              <a:t/>
            </a:r>
            <a:br>
              <a:rPr lang="en-US" dirty="0" smtClean="0">
                <a:solidFill>
                  <a:srgbClr val="663300"/>
                </a:solidFill>
              </a:rPr>
            </a:br>
            <a:r>
              <a:rPr lang="fa-IR" b="1" dirty="0" smtClean="0">
                <a:solidFill>
                  <a:srgbClr val="663300"/>
                </a:solidFill>
              </a:rPr>
              <a:t>تـ</a:t>
            </a:r>
            <a:r>
              <a:rPr lang="en-US" b="1" dirty="0" smtClean="0">
                <a:solidFill>
                  <a:srgbClr val="663300"/>
                </a:solidFill>
              </a:rPr>
              <a:t>   </a:t>
            </a:r>
            <a:r>
              <a:rPr lang="fa-IR" b="1" dirty="0" smtClean="0">
                <a:solidFill>
                  <a:srgbClr val="663300"/>
                </a:solidFill>
              </a:rPr>
              <a:t>ـتـ</a:t>
            </a:r>
            <a:r>
              <a:rPr lang="en-US" b="1" dirty="0" smtClean="0">
                <a:solidFill>
                  <a:srgbClr val="663300"/>
                </a:solidFill>
              </a:rPr>
              <a:t>      </a:t>
            </a:r>
            <a:r>
              <a:rPr lang="fa-IR" b="1" dirty="0" smtClean="0">
                <a:solidFill>
                  <a:srgbClr val="663300"/>
                </a:solidFill>
              </a:rPr>
              <a:t>تـ</a:t>
            </a:r>
            <a:r>
              <a:rPr lang="en-US" b="1" dirty="0" smtClean="0">
                <a:solidFill>
                  <a:srgbClr val="663300"/>
                </a:solidFill>
              </a:rPr>
              <a:t>  </a:t>
            </a:r>
            <a:r>
              <a:rPr lang="fa-IR" b="1" dirty="0" smtClean="0">
                <a:solidFill>
                  <a:srgbClr val="663300"/>
                </a:solidFill>
              </a:rPr>
              <a:t>ت</a:t>
            </a: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fa-IR" dirty="0">
                <a:solidFill>
                  <a:srgbClr val="996633"/>
                </a:solidFill>
              </a:rPr>
              <a:t>ت</a:t>
            </a:r>
            <a:r>
              <a:rPr lang="fa-IR" dirty="0" smtClean="0">
                <a:solidFill>
                  <a:srgbClr val="996633"/>
                </a:solidFill>
              </a:rPr>
              <a:t>............................................................</a:t>
            </a:r>
            <a:r>
              <a:rPr lang="ru-RU" dirty="0">
                <a:solidFill>
                  <a:srgbClr val="996633"/>
                </a:solidFill>
              </a:rPr>
              <a:t/>
            </a:r>
            <a:br>
              <a:rPr lang="ru-RU" dirty="0">
                <a:solidFill>
                  <a:srgbClr val="996633"/>
                </a:solidFill>
              </a:rPr>
            </a:br>
            <a:r>
              <a:rPr lang="fa-IR" dirty="0">
                <a:solidFill>
                  <a:srgbClr val="996633"/>
                </a:solidFill>
              </a:rPr>
              <a:t>تا</a:t>
            </a:r>
            <a:r>
              <a:rPr lang="fa-IR" dirty="0" smtClean="0">
                <a:solidFill>
                  <a:srgbClr val="996633"/>
                </a:solidFill>
              </a:rPr>
              <a:t>.............................................................</a:t>
            </a:r>
            <a:r>
              <a:rPr lang="ru-RU" dirty="0">
                <a:solidFill>
                  <a:srgbClr val="996633"/>
                </a:solidFill>
              </a:rPr>
              <a:t/>
            </a:r>
            <a:br>
              <a:rPr lang="ru-RU" dirty="0">
                <a:solidFill>
                  <a:srgbClr val="996633"/>
                </a:solidFill>
              </a:rPr>
            </a:br>
            <a:r>
              <a:rPr lang="fa-IR" dirty="0">
                <a:solidFill>
                  <a:srgbClr val="996633"/>
                </a:solidFill>
              </a:rPr>
              <a:t>تاب</a:t>
            </a:r>
            <a:r>
              <a:rPr lang="fa-IR" dirty="0" smtClean="0">
                <a:solidFill>
                  <a:srgbClr val="996633"/>
                </a:solidFill>
              </a:rPr>
              <a:t>..........................................................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62" descr="каче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7" y="1152396"/>
            <a:ext cx="2406824" cy="29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474" y="613775"/>
            <a:ext cx="9875520" cy="5862181"/>
          </a:xfrm>
        </p:spPr>
        <p:txBody>
          <a:bodyPr>
            <a:normAutofit/>
          </a:bodyPr>
          <a:lstStyle/>
          <a:p>
            <a:r>
              <a:rPr lang="kk-KZ" dirty="0" smtClean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9868" y="1222651"/>
            <a:ext cx="998324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996633"/>
                </a:solidFill>
              </a:rPr>
              <a:t>Парсыша жазамыз:</a:t>
            </a:r>
            <a:r>
              <a:rPr lang="fa-IR" sz="2800" b="1" dirty="0" smtClean="0">
                <a:solidFill>
                  <a:srgbClr val="996633"/>
                </a:solidFill>
              </a:rPr>
              <a:t> </a:t>
            </a:r>
            <a:endParaRPr lang="fa-IR" sz="2800" b="1" dirty="0">
              <a:solidFill>
                <a:srgbClr val="996633"/>
              </a:solidFill>
            </a:endParaRPr>
          </a:p>
          <a:p>
            <a:pPr algn="r"/>
            <a:r>
              <a:rPr lang="fa-IR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تا.......................................................................................................... پا......................................................................................................... تاب....................................................................................................... بات.......................................................................................................</a:t>
            </a:r>
          </a:p>
          <a:p>
            <a:pPr algn="r"/>
            <a:r>
              <a:rPr lang="fa-IR" sz="2800" dirty="0" smtClean="0">
                <a:solidFill>
                  <a:schemeClr val="accent2"/>
                </a:solidFill>
              </a:rPr>
              <a:t> </a:t>
            </a:r>
            <a:endParaRPr lang="kk-KZ" sz="2800" dirty="0" smtClean="0">
              <a:solidFill>
                <a:schemeClr val="accent2"/>
              </a:solidFill>
            </a:endParaRPr>
          </a:p>
          <a:p>
            <a:r>
              <a:rPr lang="kk-KZ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ta................................................................................................</a:t>
            </a:r>
            <a:r>
              <a:rPr lang="fa-IR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kk-KZ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</a:t>
            </a:r>
            <a:r>
              <a:rPr lang="kk-KZ" sz="28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  <a:r>
              <a:rPr lang="fa-IR" sz="28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28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fa-IR" sz="28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kk-KZ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  <a:r>
              <a:rPr lang="fa-IR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</a:t>
            </a:r>
            <a:r>
              <a:rPr lang="kk-KZ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tab..............................................................................................</a:t>
            </a:r>
            <a:r>
              <a:rPr lang="fa-IR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kk-KZ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ata</a:t>
            </a:r>
            <a:r>
              <a:rPr lang="kk-KZ" sz="28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</a:t>
            </a:r>
            <a:r>
              <a:rPr lang="fa-IR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</a:t>
            </a:r>
            <a:r>
              <a:rPr lang="kk-KZ" sz="28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abat............................................................................................</a:t>
            </a:r>
            <a:r>
              <a:rPr lang="fa-IR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kk-KZ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chemeClr val="accent2"/>
                </a:solidFill>
              </a:rPr>
              <a:t> </a:t>
            </a:r>
            <a:endParaRPr lang="ru-RU" sz="2800" dirty="0">
              <a:solidFill>
                <a:schemeClr val="accent2"/>
              </a:solidFill>
            </a:endParaRPr>
          </a:p>
          <a:p>
            <a:pPr algn="r"/>
            <a:endParaRPr lang="kk-KZ" sz="2800" dirty="0">
              <a:solidFill>
                <a:schemeClr val="accent2"/>
              </a:solidFill>
            </a:endParaRPr>
          </a:p>
          <a:p>
            <a:pPr algn="r"/>
            <a:r>
              <a:rPr lang="kk-KZ" sz="2800" dirty="0" smtClean="0">
                <a:solidFill>
                  <a:schemeClr val="accent2"/>
                </a:solidFill>
              </a:rPr>
              <a:t> </a:t>
            </a:r>
            <a:endParaRPr lang="ru-R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474" y="613775"/>
            <a:ext cx="9875520" cy="5862181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9868" y="1222651"/>
            <a:ext cx="99832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663300"/>
                </a:solidFill>
              </a:rPr>
              <a:t> </a:t>
            </a:r>
            <a:r>
              <a:rPr lang="fa-IR" sz="2800" b="1" dirty="0">
                <a:solidFill>
                  <a:srgbClr val="663300"/>
                </a:solidFill>
              </a:rPr>
              <a:t>ث </a:t>
            </a:r>
            <a:r>
              <a:rPr lang="kk-KZ" sz="2800" b="1" dirty="0">
                <a:solidFill>
                  <a:srgbClr val="663300"/>
                </a:solidFill>
              </a:rPr>
              <a:t>– </a:t>
            </a:r>
            <a:r>
              <a:rPr lang="en-US" sz="2800" b="1" dirty="0" smtClean="0">
                <a:solidFill>
                  <a:srgbClr val="663300"/>
                </a:solidFill>
              </a:rPr>
              <a:t>S</a:t>
            </a:r>
            <a:r>
              <a:rPr lang="kk-KZ" sz="2800" b="1" dirty="0" smtClean="0">
                <a:solidFill>
                  <a:srgbClr val="663300"/>
                </a:solidFill>
              </a:rPr>
              <a:t>e</a:t>
            </a:r>
            <a:endParaRPr lang="ru-RU" sz="2800" dirty="0">
              <a:solidFill>
                <a:srgbClr val="6633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663300"/>
                </a:solidFill>
              </a:rPr>
              <a:t>  </a:t>
            </a:r>
            <a:r>
              <a:rPr lang="fa-IR" sz="3200" b="1" dirty="0" smtClean="0">
                <a:solidFill>
                  <a:srgbClr val="663300"/>
                </a:solidFill>
              </a:rPr>
              <a:t>ث</a:t>
            </a:r>
            <a:r>
              <a:rPr lang="en-US" sz="3200" b="1" dirty="0" smtClean="0">
                <a:solidFill>
                  <a:srgbClr val="663300"/>
                </a:solidFill>
              </a:rPr>
              <a:t>   </a:t>
            </a:r>
            <a:r>
              <a:rPr lang="fa-IR" sz="32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ـث</a:t>
            </a:r>
            <a:r>
              <a:rPr lang="en-US" sz="32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663300"/>
                </a:solidFill>
              </a:rPr>
              <a:t>   </a:t>
            </a:r>
            <a:r>
              <a:rPr lang="fa-IR" sz="3200" b="1" dirty="0" smtClean="0">
                <a:solidFill>
                  <a:srgbClr val="663300"/>
                </a:solidFill>
              </a:rPr>
              <a:t>ﺜ</a:t>
            </a:r>
            <a:r>
              <a:rPr lang="en-US" sz="3200" b="1" dirty="0" smtClean="0">
                <a:solidFill>
                  <a:srgbClr val="663300"/>
                </a:solidFill>
              </a:rPr>
              <a:t>      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ﺛ</a:t>
            </a:r>
            <a:endParaRPr lang="fa-IR" sz="3200" b="1" dirty="0" smtClean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</a:rPr>
              <a:t> </a:t>
            </a:r>
            <a:endParaRPr lang="kk-KZ" sz="2800" dirty="0" smtClean="0">
              <a:solidFill>
                <a:schemeClr val="accent2"/>
              </a:solidFill>
            </a:endParaRPr>
          </a:p>
          <a:p>
            <a:pPr algn="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</a:t>
            </a:r>
            <a:r>
              <a:rPr lang="fa-IR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ث </a:t>
            </a:r>
          </a:p>
          <a:p>
            <a:pPr algn="r"/>
            <a:r>
              <a:rPr lang="kk-KZ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</a:t>
            </a:r>
            <a:r>
              <a:rPr lang="fa-IR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ثا</a:t>
            </a:r>
          </a:p>
          <a:p>
            <a:pPr algn="r"/>
            <a:r>
              <a:rPr lang="fa-IR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اثاث.....................................................................</a:t>
            </a:r>
            <a:r>
              <a:rPr lang="fa-IR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2800" dirty="0">
                <a:solidFill>
                  <a:schemeClr val="accent2"/>
                </a:solidFill>
              </a:rPr>
              <a:t> </a:t>
            </a:r>
            <a:endParaRPr lang="ru-RU" sz="2800" dirty="0">
              <a:solidFill>
                <a:schemeClr val="accent2"/>
              </a:solidFill>
            </a:endParaRPr>
          </a:p>
          <a:p>
            <a:pPr algn="r"/>
            <a:endParaRPr lang="kk-KZ" sz="2800" dirty="0">
              <a:solidFill>
                <a:schemeClr val="accent2"/>
              </a:solidFill>
            </a:endParaRPr>
          </a:p>
          <a:p>
            <a:pPr algn="r"/>
            <a:r>
              <a:rPr lang="kk-KZ" sz="2800" dirty="0" smtClean="0">
                <a:solidFill>
                  <a:schemeClr val="accent2"/>
                </a:solidFill>
              </a:rPr>
              <a:t>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C:\Users\Asus\Desktop\мебель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68" y="2305398"/>
            <a:ext cx="2403257" cy="2391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9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474" y="613775"/>
            <a:ext cx="9875520" cy="5862181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4815" y="1047287"/>
            <a:ext cx="998324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996633"/>
                </a:solidFill>
              </a:rPr>
              <a:t>Амандасу </a:t>
            </a:r>
            <a:r>
              <a:rPr lang="kk-KZ" sz="3200" b="1" dirty="0">
                <a:solidFill>
                  <a:srgbClr val="996633"/>
                </a:solidFill>
              </a:rPr>
              <a:t>(</a:t>
            </a:r>
            <a:r>
              <a:rPr lang="en-US" sz="3200" b="1" dirty="0">
                <a:solidFill>
                  <a:srgbClr val="996633"/>
                </a:solidFill>
              </a:rPr>
              <a:t>Salam</a:t>
            </a:r>
            <a:r>
              <a:rPr lang="en-US" sz="3200" b="1" dirty="0">
                <a:solidFill>
                  <a:srgbClr val="663300"/>
                </a:solidFill>
              </a:rPr>
              <a:t>)</a:t>
            </a:r>
            <a:endParaRPr lang="ru-RU" sz="3200" b="1" dirty="0">
              <a:solidFill>
                <a:srgbClr val="663300"/>
              </a:solidFill>
            </a:endParaRPr>
          </a:p>
          <a:p>
            <a:r>
              <a:rPr lang="en-US" sz="3200" dirty="0" smtClean="0">
                <a:solidFill>
                  <a:srgbClr val="663300"/>
                </a:solidFill>
              </a:rPr>
              <a:t>Salam</a:t>
            </a:r>
            <a:endParaRPr lang="ru-RU" sz="3200" dirty="0" smtClean="0">
              <a:solidFill>
                <a:srgbClr val="663300"/>
              </a:solidFill>
            </a:endParaRPr>
          </a:p>
          <a:p>
            <a:r>
              <a:rPr lang="kk-KZ" sz="3200" dirty="0" smtClean="0">
                <a:solidFill>
                  <a:srgbClr val="663300"/>
                </a:solidFill>
              </a:rPr>
              <a:t>Сәлем</a:t>
            </a:r>
            <a:r>
              <a:rPr lang="kk-KZ" sz="3200" dirty="0">
                <a:solidFill>
                  <a:srgbClr val="663300"/>
                </a:solidFill>
              </a:rPr>
              <a:t>!</a:t>
            </a:r>
            <a:endParaRPr lang="ru-RU" sz="3200" dirty="0">
              <a:solidFill>
                <a:srgbClr val="663300"/>
              </a:solidFill>
            </a:endParaRPr>
          </a:p>
          <a:p>
            <a:r>
              <a:rPr lang="kk-KZ" sz="3200" dirty="0">
                <a:solidFill>
                  <a:srgbClr val="663300"/>
                </a:solidFill>
              </a:rPr>
              <a:t>Salam </a:t>
            </a:r>
            <a:r>
              <a:rPr lang="en-US" sz="3200" dirty="0">
                <a:solidFill>
                  <a:srgbClr val="663300"/>
                </a:solidFill>
              </a:rPr>
              <a:t>a</a:t>
            </a:r>
            <a:r>
              <a:rPr lang="kk-KZ" sz="3200" dirty="0" smtClean="0">
                <a:solidFill>
                  <a:srgbClr val="663300"/>
                </a:solidFill>
              </a:rPr>
              <a:t>leikum</a:t>
            </a:r>
          </a:p>
          <a:p>
            <a:r>
              <a:rPr lang="kk-KZ" sz="3200" dirty="0" smtClean="0">
                <a:solidFill>
                  <a:srgbClr val="663300"/>
                </a:solidFill>
              </a:rPr>
              <a:t> Ассалаумағалейкүм</a:t>
            </a:r>
            <a:r>
              <a:rPr lang="kk-KZ" sz="3200" dirty="0">
                <a:solidFill>
                  <a:srgbClr val="663300"/>
                </a:solidFill>
              </a:rPr>
              <a:t>!</a:t>
            </a:r>
            <a:endParaRPr lang="ru-RU" sz="3200" dirty="0">
              <a:solidFill>
                <a:srgbClr val="663300"/>
              </a:solidFill>
            </a:endParaRPr>
          </a:p>
          <a:p>
            <a:r>
              <a:rPr lang="kk-KZ" sz="3200" dirty="0">
                <a:solidFill>
                  <a:srgbClr val="663300"/>
                </a:solidFill>
              </a:rPr>
              <a:t>Xoda hafez! </a:t>
            </a:r>
            <a:endParaRPr lang="kk-KZ" sz="3200" dirty="0" smtClean="0">
              <a:solidFill>
                <a:srgbClr val="663300"/>
              </a:solidFill>
            </a:endParaRPr>
          </a:p>
          <a:p>
            <a:r>
              <a:rPr lang="kk-KZ" sz="3200" dirty="0" smtClean="0">
                <a:solidFill>
                  <a:srgbClr val="663300"/>
                </a:solidFill>
              </a:rPr>
              <a:t>Сау </a:t>
            </a:r>
            <a:r>
              <a:rPr lang="kk-KZ" sz="3200" dirty="0">
                <a:solidFill>
                  <a:srgbClr val="663300"/>
                </a:solidFill>
              </a:rPr>
              <a:t>болыңыз!</a:t>
            </a:r>
            <a:endParaRPr lang="fa-IR" sz="3200" b="1" dirty="0" smtClean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</a:rPr>
              <a:t> </a:t>
            </a:r>
            <a:endParaRPr lang="kk-KZ" sz="2800" dirty="0" smtClean="0">
              <a:solidFill>
                <a:schemeClr val="accent2"/>
              </a:solidFill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2800" dirty="0">
                <a:solidFill>
                  <a:schemeClr val="accent2"/>
                </a:solidFill>
              </a:rPr>
              <a:t> </a:t>
            </a:r>
            <a:endParaRPr lang="ru-RU" sz="2800" dirty="0">
              <a:solidFill>
                <a:schemeClr val="accent2"/>
              </a:solidFill>
            </a:endParaRPr>
          </a:p>
          <a:p>
            <a:pPr algn="r"/>
            <a:endParaRPr lang="kk-KZ" sz="2800" dirty="0">
              <a:solidFill>
                <a:schemeClr val="accent2"/>
              </a:solidFill>
            </a:endParaRPr>
          </a:p>
          <a:p>
            <a:pPr algn="r"/>
            <a:r>
              <a:rPr lang="kk-KZ" sz="2800" dirty="0" smtClean="0">
                <a:solidFill>
                  <a:schemeClr val="accent2"/>
                </a:solidFill>
              </a:rPr>
              <a:t>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14338" name="Picture 2" descr="C:\Users\Roza\Desktop\depositphotos_8422494-stock-photo-men-handsha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48517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474" y="613775"/>
            <a:ext cx="9875520" cy="5862181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567" y="300625"/>
            <a:ext cx="10584494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 сұрасу</a:t>
            </a:r>
            <a:endParaRPr lang="ru-RU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a-IR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احوال پرسی</a:t>
            </a:r>
            <a:endParaRPr lang="ru-RU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</a:rPr>
              <a:t>  </a:t>
            </a:r>
            <a:endParaRPr lang="ru-RU" sz="3200" b="1" dirty="0">
              <a:solidFill>
                <a:schemeClr val="accent2"/>
              </a:solidFill>
            </a:endParaRPr>
          </a:p>
          <a:p>
            <a:r>
              <a:rPr lang="en-US" sz="32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Moallem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Salam</a:t>
            </a:r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Мұғалім: Сәлем!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Daneshju</a:t>
            </a:r>
            <a:r>
              <a:rPr lang="en-US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kk-KZ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Salam 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leikum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Hal-e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shoma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chetour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Студент:Сәлеметсіз бе! Халыңыз қалай?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Moallem:Man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xubam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shoma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chetourid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Мұғалім:Мен жақсымын, сіз қалайсыз?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Daneshju:Xeili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mamnun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xubam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Студент: Көп рахмет, жақсымын.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</a:rPr>
              <a:t> </a:t>
            </a:r>
            <a:endParaRPr lang="kk-KZ" sz="2800" dirty="0" smtClean="0">
              <a:solidFill>
                <a:schemeClr val="accent2"/>
              </a:solidFill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2800" dirty="0">
                <a:solidFill>
                  <a:schemeClr val="accent2"/>
                </a:solidFill>
              </a:rPr>
              <a:t> </a:t>
            </a:r>
            <a:endParaRPr lang="ru-RU" sz="2800" dirty="0">
              <a:solidFill>
                <a:schemeClr val="accent2"/>
              </a:solidFill>
            </a:endParaRPr>
          </a:p>
          <a:p>
            <a:pPr algn="r"/>
            <a:endParaRPr lang="kk-KZ" sz="2800" dirty="0">
              <a:solidFill>
                <a:schemeClr val="accent2"/>
              </a:solidFill>
            </a:endParaRPr>
          </a:p>
          <a:p>
            <a:pPr algn="r"/>
            <a:r>
              <a:rPr lang="kk-KZ" sz="2800" dirty="0" smtClean="0">
                <a:solidFill>
                  <a:schemeClr val="accent2"/>
                </a:solidFill>
              </a:rPr>
              <a:t>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7" name="Рисунок 6" descr="C:\Users\Roza\Desktop\hEdEaVpn19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660" y="1653436"/>
            <a:ext cx="2708753" cy="3832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5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17950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>
                <a:solidFill>
                  <a:srgbClr val="990033"/>
                </a:solidFill>
              </a:rPr>
              <a:t> </a:t>
            </a:r>
            <a:r>
              <a:rPr lang="kk-KZ" b="1" dirty="0">
                <a:solidFill>
                  <a:srgbClr val="663300"/>
                </a:solidFill>
              </a:rPr>
              <a:t>П</a:t>
            </a:r>
            <a:r>
              <a:rPr lang="kk-KZ" b="1" dirty="0" smtClean="0">
                <a:solidFill>
                  <a:srgbClr val="663300"/>
                </a:solidFill>
              </a:rPr>
              <a:t>арсы тілі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3" y="1315234"/>
            <a:ext cx="10029933" cy="453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8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566" y="300625"/>
            <a:ext cx="1128595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a-IR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Танысу 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a-IR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آشنایی</a:t>
            </a:r>
            <a:endParaRPr lang="en-US" sz="32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Bābak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Salām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 man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bābake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 to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chiye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Бабак:Салем,менің </a:t>
            </a:r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есімім Бабак.Сенің есімің ше?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Maryam: 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Salām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 man </a:t>
            </a:r>
            <a:r>
              <a:rPr lang="en-US" sz="32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maryame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Мариам: Сәлем, менің есімім Мариам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</a:rPr>
              <a:t> </a:t>
            </a:r>
            <a:endParaRPr lang="kk-KZ" sz="2800" dirty="0" smtClean="0">
              <a:solidFill>
                <a:schemeClr val="accent2"/>
              </a:solidFill>
            </a:endParaRPr>
          </a:p>
          <a:p>
            <a:pPr algn="r"/>
            <a:r>
              <a:rPr lang="fa-IR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2800" dirty="0">
                <a:solidFill>
                  <a:schemeClr val="accent2"/>
                </a:solidFill>
              </a:rPr>
              <a:t> </a:t>
            </a:r>
            <a:endParaRPr lang="ru-RU" sz="2800" dirty="0">
              <a:solidFill>
                <a:schemeClr val="accent2"/>
              </a:solidFill>
            </a:endParaRPr>
          </a:p>
          <a:p>
            <a:pPr algn="r"/>
            <a:endParaRPr lang="kk-KZ" sz="2800" dirty="0">
              <a:solidFill>
                <a:schemeClr val="accent2"/>
              </a:solidFill>
            </a:endParaRPr>
          </a:p>
          <a:p>
            <a:pPr algn="r"/>
            <a:r>
              <a:rPr lang="kk-KZ" sz="2800" dirty="0" smtClean="0">
                <a:solidFill>
                  <a:schemeClr val="accent2"/>
                </a:solidFill>
              </a:rPr>
              <a:t>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https://lovesradio.com/wp-content/uploads/-دوستی-از-طرف-دختر-به-پسر-e156387537755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208" y="1340285"/>
            <a:ext cx="2555309" cy="29060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851736"/>
              </p:ext>
            </p:extLst>
          </p:nvPr>
        </p:nvGraphicFramePr>
        <p:xfrm>
          <a:off x="10085561" y="3451703"/>
          <a:ext cx="11398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Объект упаковщика для оболочки" showAsIcon="1" r:id="rId4" imgW="1140120" imgH="437760" progId="Package">
                  <p:embed/>
                </p:oleObj>
              </mc:Choice>
              <mc:Fallback>
                <p:oleObj name="Объект упаковщика для оболочки" showAsIcon="1" r:id="rId4" imgW="114012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85561" y="3451703"/>
                        <a:ext cx="11398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87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566" y="300625"/>
            <a:ext cx="11285951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сөздер</a:t>
            </a:r>
          </a:p>
          <a:p>
            <a:pPr algn="ctr"/>
            <a:r>
              <a:rPr lang="fa-IR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واژه های  نو</a:t>
            </a:r>
            <a:endParaRPr lang="en-US" sz="28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آب</a:t>
            </a:r>
            <a:r>
              <a:rPr lang="ru-RU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[а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</a:p>
          <a:p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با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[ba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көмектес септігі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بابا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[baba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a-IR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 با </a:t>
            </a: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آب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baba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ата су </a:t>
            </a:r>
          </a:p>
          <a:p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اثاث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[а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жиһаз</a:t>
            </a:r>
          </a:p>
          <a:p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پا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</a:t>
            </a:r>
          </a:p>
          <a:p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تا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[ 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а] дейін,шейін</a:t>
            </a:r>
            <a:endParaRPr lang="ru-RU" sz="28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باب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 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бап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بار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[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жүк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باد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[ 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bad] жел 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باز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[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 ]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</a:p>
          <a:p>
            <a:r>
              <a:rPr lang="fa-IR" sz="2800" dirty="0" smtClean="0">
                <a:solidFill>
                  <a:srgbClr val="663300"/>
                </a:solidFill>
              </a:rPr>
              <a:t>تاب</a:t>
            </a:r>
            <a:r>
              <a:rPr lang="kk-KZ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  <a:r>
              <a:rPr lang="kk-KZ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 әткеншек</a:t>
            </a:r>
            <a:endParaRPr lang="kk-KZ" sz="2800" dirty="0">
              <a:solidFill>
                <a:srgbClr val="663300"/>
              </a:solidFill>
            </a:endParaRPr>
          </a:p>
          <a:p>
            <a:pPr algn="r"/>
            <a:r>
              <a:rPr lang="kk-KZ" sz="2800" dirty="0" smtClean="0">
                <a:solidFill>
                  <a:schemeClr val="accent2"/>
                </a:solidFill>
              </a:rPr>
              <a:t> </a:t>
            </a:r>
            <a:endParaRPr lang="ru-R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528153"/>
          </a:xfrm>
        </p:spPr>
        <p:txBody>
          <a:bodyPr>
            <a:noAutofit/>
          </a:bodyPr>
          <a:lstStyle/>
          <a:p>
            <a:pPr algn="ctr"/>
            <a:r>
              <a:rPr lang="fa-IR" sz="66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زبان فارسی یاد </a:t>
            </a:r>
            <a:br>
              <a:rPr lang="fa-IR" sz="66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fa-IR" sz="66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می گیریم </a:t>
            </a:r>
            <a:r>
              <a:rPr lang="fa-IR" sz="6600" dirty="0" smtClean="0">
                <a:solidFill>
                  <a:srgbClr val="663300"/>
                </a:solidFill>
              </a:rPr>
              <a:t/>
            </a:r>
            <a:br>
              <a:rPr lang="fa-IR" sz="6600" dirty="0" smtClean="0">
                <a:solidFill>
                  <a:srgbClr val="663300"/>
                </a:solidFill>
              </a:rPr>
            </a:br>
            <a:r>
              <a:rPr lang="kk-KZ" sz="66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П</a:t>
            </a:r>
            <a:r>
              <a:rPr lang="kk-KZ" sz="66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арсы тілін үйренеміз</a:t>
            </a:r>
            <a:endParaRPr lang="ru-RU" sz="66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93315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chemeClr val="tx1"/>
                </a:solidFill>
              </a:rPr>
              <a:t/>
            </a:r>
            <a:br>
              <a:rPr lang="kk-KZ" b="1" dirty="0" smtClean="0">
                <a:solidFill>
                  <a:schemeClr val="tx1"/>
                </a:solidFill>
              </a:rPr>
            </a:br>
            <a:r>
              <a:rPr lang="kk-KZ" sz="7300" b="1" dirty="0" smtClean="0">
                <a:solidFill>
                  <a:srgbClr val="996633"/>
                </a:solidFill>
              </a:rPr>
              <a:t>Парсы </a:t>
            </a:r>
            <a:r>
              <a:rPr lang="kk-KZ" sz="7300" b="1" dirty="0">
                <a:solidFill>
                  <a:srgbClr val="996633"/>
                </a:solidFill>
              </a:rPr>
              <a:t>әліппесі</a:t>
            </a:r>
            <a:r>
              <a:rPr lang="ru-RU" sz="7300" dirty="0">
                <a:solidFill>
                  <a:schemeClr val="tx1"/>
                </a:solidFill>
              </a:rPr>
              <a:t/>
            </a:r>
            <a:br>
              <a:rPr lang="ru-RU" sz="7300" dirty="0">
                <a:solidFill>
                  <a:schemeClr val="tx1"/>
                </a:solidFill>
              </a:rPr>
            </a:br>
            <a:endParaRPr lang="ru-RU" sz="7300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C:\Users\Asus\Desktop\алфавит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4" y="1427967"/>
            <a:ext cx="10709753" cy="4759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4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https://live.staticflickr.com/5550/11514936634_603dfbde4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0"/>
            <a:ext cx="11182469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live.staticflickr.com/5550/11514936634_603dfbde4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5" y="152400"/>
            <a:ext cx="11182469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529563"/>
              </p:ext>
            </p:extLst>
          </p:nvPr>
        </p:nvGraphicFramePr>
        <p:xfrm>
          <a:off x="5325037" y="2268886"/>
          <a:ext cx="10588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Объект упаковщика для оболочки" showAsIcon="1" r:id="rId4" imgW="1058760" imgH="437760" progId="Package">
                  <p:embed/>
                </p:oleObj>
              </mc:Choice>
              <mc:Fallback>
                <p:oleObj name="Объект упаковщика для оболочки" showAsIcon="1" r:id="rId4" imgW="1058760" imgH="437760" progId="Package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5037" y="2268886"/>
                        <a:ext cx="105886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8390" y="475550"/>
            <a:ext cx="503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663300"/>
                </a:solidFill>
              </a:rPr>
              <a:t> </a:t>
            </a:r>
            <a:r>
              <a:rPr lang="fa-IR" sz="4000" dirty="0" smtClean="0">
                <a:solidFill>
                  <a:srgbClr val="663300"/>
                </a:solidFill>
              </a:rPr>
              <a:t>الف       </a:t>
            </a:r>
            <a:r>
              <a:rPr lang="en-US" sz="4000" b="1" dirty="0" err="1" smtClean="0">
                <a:solidFill>
                  <a:srgbClr val="663300"/>
                </a:solidFill>
              </a:rPr>
              <a:t>Alef</a:t>
            </a:r>
            <a:endParaRPr lang="ru-RU" sz="4000" b="1" dirty="0">
              <a:solidFill>
                <a:srgbClr val="66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9232" y="4647212"/>
            <a:ext cx="204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494" y="4293269"/>
            <a:ext cx="2823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1063" y="1430742"/>
            <a:ext cx="3494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3300"/>
                </a:solidFill>
              </a:rPr>
              <a:t>آ</a:t>
            </a:r>
            <a:r>
              <a:rPr lang="fa-IR" sz="4000" b="1" dirty="0" smtClean="0">
                <a:solidFill>
                  <a:srgbClr val="663300"/>
                </a:solidFill>
              </a:rPr>
              <a:t>   </a:t>
            </a:r>
            <a:r>
              <a:rPr lang="fa-IR" sz="4000" dirty="0" smtClean="0">
                <a:solidFill>
                  <a:srgbClr val="663300"/>
                </a:solidFill>
              </a:rPr>
              <a:t>ـا</a:t>
            </a:r>
            <a:r>
              <a:rPr lang="ru-RU" sz="4000" b="1" dirty="0" smtClean="0">
                <a:solidFill>
                  <a:srgbClr val="663300"/>
                </a:solidFill>
              </a:rPr>
              <a:t> </a:t>
            </a:r>
            <a:r>
              <a:rPr lang="ru-RU" sz="4000" dirty="0">
                <a:solidFill>
                  <a:srgbClr val="663300"/>
                </a:solidFill>
              </a:rPr>
              <a:t>/</a:t>
            </a:r>
            <a:r>
              <a:rPr lang="ru-RU" sz="4000" b="1" dirty="0">
                <a:solidFill>
                  <a:srgbClr val="663300"/>
                </a:solidFill>
              </a:rPr>
              <a:t> </a:t>
            </a:r>
            <a:r>
              <a:rPr lang="fa-IR" sz="4000" dirty="0" smtClean="0">
                <a:solidFill>
                  <a:srgbClr val="663300"/>
                </a:solidFill>
              </a:rPr>
              <a:t> </a:t>
            </a:r>
            <a:r>
              <a:rPr lang="fa-IR" sz="6000" b="1" dirty="0" smtClean="0">
                <a:solidFill>
                  <a:srgbClr val="663300"/>
                </a:solidFill>
              </a:rPr>
              <a:t> </a:t>
            </a:r>
            <a:r>
              <a:rPr lang="ru-RU" sz="4000" b="1" dirty="0">
                <a:solidFill>
                  <a:srgbClr val="996633"/>
                </a:solidFill>
              </a:rPr>
              <a:t>ا</a:t>
            </a:r>
            <a:r>
              <a:rPr lang="fa-IR" sz="6000" b="1" dirty="0" smtClean="0">
                <a:solidFill>
                  <a:srgbClr val="996633"/>
                </a:solidFill>
              </a:rPr>
              <a:t> </a:t>
            </a:r>
            <a:endParaRPr lang="ru-RU" sz="6000" b="1" dirty="0">
              <a:solidFill>
                <a:srgbClr val="996633"/>
              </a:solidFill>
            </a:endParaRPr>
          </a:p>
        </p:txBody>
      </p:sp>
      <p:pic>
        <p:nvPicPr>
          <p:cNvPr id="12" name="Рисунок 11" descr="C:\Users\Asus\Desktop\вод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1" y="3858016"/>
            <a:ext cx="2971623" cy="250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049233" y="2394797"/>
            <a:ext cx="101740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Парсы әріптері оңнан солға карай жазылады және оқылады. Екпін соңғы буынға </a:t>
            </a:r>
            <a:r>
              <a:rPr lang="kk-KZ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түседі</a:t>
            </a:r>
            <a:r>
              <a:rPr lang="fa-IR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fa-IR" sz="28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a-IR" sz="2800" b="1" dirty="0">
              <a:solidFill>
                <a:schemeClr val="accent2"/>
              </a:solidFill>
            </a:endParaRPr>
          </a:p>
          <a:p>
            <a:pPr algn="just"/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19606" y="4343470"/>
            <a:ext cx="7640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a-IR" sz="40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آب</a:t>
            </a:r>
            <a:endParaRPr lang="ru-RU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52395" y="3244334"/>
            <a:ext cx="9908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آ</a:t>
            </a:r>
            <a:r>
              <a:rPr lang="fa-IR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алеф өзінен кейінгі әріпке қосылмайды</a:t>
            </a: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926904"/>
          </a:xfrm>
        </p:spPr>
        <p:txBody>
          <a:bodyPr/>
          <a:lstStyle/>
          <a:p>
            <a:pPr algn="ctr"/>
            <a:r>
              <a:rPr lang="fa-IR" dirty="0" smtClean="0"/>
              <a:t/>
            </a:r>
            <a:br>
              <a:rPr lang="fa-IR" dirty="0" smtClean="0"/>
            </a:br>
            <a:r>
              <a:rPr lang="kk-KZ" b="1" dirty="0" smtClean="0">
                <a:solidFill>
                  <a:srgbClr val="996633"/>
                </a:solidFill>
              </a:rPr>
              <a:t>Парсыша жазуды үйренеміз</a:t>
            </a:r>
            <a:r>
              <a:rPr lang="fa-IR" dirty="0">
                <a:solidFill>
                  <a:srgbClr val="996633"/>
                </a:solidFill>
              </a:rPr>
              <a:t/>
            </a:r>
            <a:br>
              <a:rPr lang="fa-IR" dirty="0">
                <a:solidFill>
                  <a:srgbClr val="996633"/>
                </a:solidFill>
              </a:rPr>
            </a:br>
            <a:r>
              <a:rPr lang="fa-IR" dirty="0" smtClean="0">
                <a:solidFill>
                  <a:srgbClr val="996633"/>
                </a:solidFill>
              </a:rPr>
              <a:t>آ........................................................</a:t>
            </a:r>
            <a:r>
              <a:rPr lang="ru-RU" dirty="0">
                <a:solidFill>
                  <a:srgbClr val="996633"/>
                </a:solidFill>
              </a:rPr>
              <a:t/>
            </a:r>
            <a:br>
              <a:rPr lang="ru-RU" dirty="0">
                <a:solidFill>
                  <a:srgbClr val="996633"/>
                </a:solidFill>
              </a:rPr>
            </a:br>
            <a:r>
              <a:rPr lang="fa-IR" dirty="0">
                <a:solidFill>
                  <a:srgbClr val="996633"/>
                </a:solidFill>
              </a:rPr>
              <a:t>ا</a:t>
            </a:r>
            <a:r>
              <a:rPr lang="fa-IR" dirty="0" smtClean="0">
                <a:solidFill>
                  <a:srgbClr val="996633"/>
                </a:solidFill>
              </a:rPr>
              <a:t>........................................................</a:t>
            </a:r>
            <a:r>
              <a:rPr lang="ru-RU" dirty="0">
                <a:solidFill>
                  <a:srgbClr val="996633"/>
                </a:solidFill>
              </a:rPr>
              <a:t/>
            </a:r>
            <a:br>
              <a:rPr lang="ru-RU" dirty="0">
                <a:solidFill>
                  <a:srgbClr val="996633"/>
                </a:solidFill>
              </a:rPr>
            </a:br>
            <a:r>
              <a:rPr lang="fa-IR" dirty="0">
                <a:solidFill>
                  <a:srgbClr val="996633"/>
                </a:solidFill>
              </a:rPr>
              <a:t>آب</a:t>
            </a:r>
            <a:r>
              <a:rPr lang="fa-IR" dirty="0" smtClean="0">
                <a:solidFill>
                  <a:srgbClr val="996633"/>
                </a:solidFill>
              </a:rPr>
              <a:t>..................................................... </a:t>
            </a:r>
            <a:r>
              <a:rPr lang="ru-RU" dirty="0"/>
              <a:t/>
            </a:r>
            <a:br>
              <a:rPr lang="ru-RU" dirty="0"/>
            </a:br>
            <a:r>
              <a:rPr lang="kk-KZ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810250" y="37099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926904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/>
            </a:r>
            <a:br>
              <a:rPr lang="fa-IR" dirty="0" smtClean="0"/>
            </a:br>
            <a:r>
              <a:rPr lang="fa-IR" b="1" dirty="0" smtClean="0">
                <a:solidFill>
                  <a:srgbClr val="663300"/>
                </a:solidFill>
              </a:rPr>
              <a:t>ب   </a:t>
            </a:r>
            <a:r>
              <a:rPr lang="en-US" b="1" dirty="0" smtClean="0">
                <a:solidFill>
                  <a:srgbClr val="663300"/>
                </a:solidFill>
              </a:rPr>
              <a:t>  - be</a:t>
            </a:r>
            <a:r>
              <a:rPr lang="ru-RU" dirty="0" smtClean="0">
                <a:solidFill>
                  <a:srgbClr val="663300"/>
                </a:solidFill>
              </a:rPr>
              <a:t/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fa-IR" b="1" dirty="0" smtClean="0">
                <a:solidFill>
                  <a:srgbClr val="663300"/>
                </a:solidFill>
              </a:rPr>
              <a:t>بـ </a:t>
            </a:r>
            <a:r>
              <a:rPr lang="en-US" b="1" dirty="0" smtClean="0">
                <a:solidFill>
                  <a:srgbClr val="663300"/>
                </a:solidFill>
              </a:rPr>
              <a:t>	</a:t>
            </a:r>
            <a:r>
              <a:rPr lang="fa-IR" b="1" dirty="0" smtClean="0">
                <a:solidFill>
                  <a:srgbClr val="663300"/>
                </a:solidFill>
              </a:rPr>
              <a:t>ـبـ </a:t>
            </a:r>
            <a:r>
              <a:rPr lang="en-US" b="1" dirty="0" smtClean="0">
                <a:solidFill>
                  <a:srgbClr val="663300"/>
                </a:solidFill>
              </a:rPr>
              <a:t>	</a:t>
            </a:r>
            <a:r>
              <a:rPr lang="fa-IR" b="1" dirty="0" smtClean="0">
                <a:solidFill>
                  <a:srgbClr val="663300"/>
                </a:solidFill>
              </a:rPr>
              <a:t>ـب </a:t>
            </a:r>
            <a:r>
              <a:rPr lang="en-US" b="1" dirty="0" smtClean="0">
                <a:solidFill>
                  <a:srgbClr val="663300"/>
                </a:solidFill>
              </a:rPr>
              <a:t>	</a:t>
            </a:r>
            <a:r>
              <a:rPr lang="fa-IR" b="1" dirty="0" smtClean="0">
                <a:solidFill>
                  <a:srgbClr val="663300"/>
                </a:solidFill>
              </a:rPr>
              <a:t>ب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fa-IR" b="1" dirty="0" smtClean="0">
                <a:solidFill>
                  <a:srgbClr val="996633"/>
                </a:solidFill>
              </a:rPr>
              <a:t>بابا</a:t>
            </a:r>
            <a:r>
              <a:rPr lang="fa-IR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>
                <a:solidFill>
                  <a:srgbClr val="663300"/>
                </a:solidFill>
              </a:rPr>
              <a:t>ب........................................................</a:t>
            </a:r>
            <a:r>
              <a:rPr lang="ru-RU" dirty="0" smtClean="0">
                <a:solidFill>
                  <a:srgbClr val="663300"/>
                </a:solidFill>
              </a:rPr>
              <a:t/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fa-IR" dirty="0" smtClean="0">
                <a:solidFill>
                  <a:srgbClr val="663300"/>
                </a:solidFill>
              </a:rPr>
              <a:t>با........................................................</a:t>
            </a:r>
            <a:r>
              <a:rPr lang="ru-RU" dirty="0" smtClean="0">
                <a:solidFill>
                  <a:srgbClr val="663300"/>
                </a:solidFill>
              </a:rPr>
              <a:t/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fa-IR" dirty="0" smtClean="0">
                <a:solidFill>
                  <a:srgbClr val="663300"/>
                </a:solidFill>
              </a:rPr>
              <a:t> بابا......................................................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kk-KZ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922984" y="37099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avatars.mds.yandex.net/get-pdb/1567283/2392976b-eecd-46b2-8910-d9f9d57e6215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23" y="1678489"/>
            <a:ext cx="1863051" cy="151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7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93732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 </a:t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kk-KZ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r>
              <a:rPr lang="ru-RU" b="1" dirty="0" smtClean="0">
                <a:solidFill>
                  <a:srgbClr val="663300"/>
                </a:solidFill>
              </a:rPr>
              <a:t/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kk-KZ" b="1" dirty="0">
                <a:solidFill>
                  <a:srgbClr val="663300"/>
                </a:solidFill>
              </a:rPr>
              <a:t>Парсы жазуында бас әріп болмайды</a:t>
            </a:r>
            <a:r>
              <a:rPr lang="ru-RU" b="1" dirty="0">
                <a:solidFill>
                  <a:srgbClr val="663300"/>
                </a:solidFill>
              </a:rPr>
              <a:t/>
            </a:r>
            <a:br>
              <a:rPr lang="ru-RU" b="1" dirty="0">
                <a:solidFill>
                  <a:srgbClr val="663300"/>
                </a:solidFill>
              </a:rPr>
            </a:br>
            <a:r>
              <a:rPr lang="ru-RU" dirty="0" smtClean="0">
                <a:solidFill>
                  <a:srgbClr val="663300"/>
                </a:solidFill>
              </a:rPr>
              <a:t/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fa-IR" dirty="0" smtClean="0">
                <a:solidFill>
                  <a:srgbClr val="663300"/>
                </a:solidFill>
              </a:rPr>
              <a:t>آ </a:t>
            </a:r>
            <a:r>
              <a:rPr lang="fa-IR" dirty="0">
                <a:solidFill>
                  <a:srgbClr val="663300"/>
                </a:solidFill>
              </a:rPr>
              <a:t>+ ب= </a:t>
            </a:r>
            <a:r>
              <a:rPr lang="fa-IR" dirty="0" smtClean="0">
                <a:solidFill>
                  <a:srgbClr val="663300"/>
                </a:solidFill>
              </a:rPr>
              <a:t> آب </a:t>
            </a:r>
            <a:r>
              <a:rPr lang="ru-RU" dirty="0" smtClean="0">
                <a:solidFill>
                  <a:srgbClr val="663300"/>
                </a:solidFill>
              </a:rPr>
              <a:t>[</a:t>
            </a:r>
            <a:r>
              <a:rPr lang="ru-RU" dirty="0">
                <a:solidFill>
                  <a:srgbClr val="663300"/>
                </a:solidFill>
              </a:rPr>
              <a:t>а</a:t>
            </a:r>
            <a:r>
              <a:rPr lang="en-US" dirty="0">
                <a:solidFill>
                  <a:srgbClr val="663300"/>
                </a:solidFill>
              </a:rPr>
              <a:t>b</a:t>
            </a:r>
            <a:r>
              <a:rPr lang="ru-RU" dirty="0">
                <a:solidFill>
                  <a:srgbClr val="663300"/>
                </a:solidFill>
              </a:rPr>
              <a:t>] су </a:t>
            </a:r>
            <a:br>
              <a:rPr lang="ru-RU" dirty="0">
                <a:solidFill>
                  <a:srgbClr val="663300"/>
                </a:solidFill>
              </a:rPr>
            </a:br>
            <a:r>
              <a:rPr lang="fa-IR" dirty="0">
                <a:solidFill>
                  <a:srgbClr val="663300"/>
                </a:solidFill>
              </a:rPr>
              <a:t>ب  + ا = با </a:t>
            </a:r>
            <a:r>
              <a:rPr lang="kk-KZ" dirty="0">
                <a:solidFill>
                  <a:srgbClr val="663300"/>
                </a:solidFill>
              </a:rPr>
              <a:t>     көмектес септігі  [ba]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fa-IR" dirty="0" smtClean="0">
                <a:solidFill>
                  <a:srgbClr val="663300"/>
                </a:solidFill>
              </a:rPr>
              <a:t>با+با=بابا  </a:t>
            </a:r>
            <a:r>
              <a:rPr lang="kk-KZ" dirty="0">
                <a:solidFill>
                  <a:srgbClr val="663300"/>
                </a:solidFill>
              </a:rPr>
              <a:t>ата  [baba]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fa-IR" dirty="0" smtClean="0">
                <a:solidFill>
                  <a:srgbClr val="663300"/>
                </a:solidFill>
              </a:rPr>
              <a:t>با </a:t>
            </a:r>
            <a:r>
              <a:rPr lang="fa-IR" dirty="0">
                <a:solidFill>
                  <a:srgbClr val="663300"/>
                </a:solidFill>
              </a:rPr>
              <a:t>با آب  </a:t>
            </a:r>
            <a:r>
              <a:rPr lang="kk-KZ" dirty="0">
                <a:solidFill>
                  <a:srgbClr val="663300"/>
                </a:solidFill>
              </a:rPr>
              <a:t>  ата су</a:t>
            </a:r>
            <a:r>
              <a:rPr lang="ru-RU" dirty="0">
                <a:solidFill>
                  <a:srgbClr val="663300"/>
                </a:solidFill>
              </a:rPr>
              <a:t/>
            </a:r>
            <a:br>
              <a:rPr lang="ru-RU" dirty="0">
                <a:solidFill>
                  <a:srgbClr val="663300"/>
                </a:solidFill>
              </a:rPr>
            </a:br>
            <a:r>
              <a:rPr lang="kk-KZ" dirty="0">
                <a:solidFill>
                  <a:srgbClr val="663300"/>
                </a:solidFill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1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1236</TotalTime>
  <Words>232</Words>
  <Application>Microsoft Office PowerPoint</Application>
  <PresentationFormat>Произвольный</PresentationFormat>
  <Paragraphs>105</Paragraphs>
  <Slides>21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Базис</vt:lpstr>
      <vt:lpstr>Объект упаковщика для оболочки</vt:lpstr>
      <vt:lpstr>Презентация PowerPoint</vt:lpstr>
      <vt:lpstr> Парсы тілі</vt:lpstr>
      <vt:lpstr>زبان فارسی یاد  می گیریم  Парсы тілін үйренеміз</vt:lpstr>
      <vt:lpstr> Парсы әліппесі </vt:lpstr>
      <vt:lpstr>Презентация PowerPoint</vt:lpstr>
      <vt:lpstr>Презентация PowerPoint</vt:lpstr>
      <vt:lpstr> Парсыша жазуды үйренеміз آ........................................................ ا........................................................ آب.....................................................    </vt:lpstr>
      <vt:lpstr> ب     - be بـ  ـبـ  ـب  ب  بابا   ب........................................................ با........................................................  بابا......................................................    </vt:lpstr>
      <vt:lpstr>           Парсы жазуында бас әріп болмайды  آ + ب=  آب [аb] су  ب  + ا = با      көмектес септігі  [ba] با+با=بابا  ата  [baba] با با آب    ата су   </vt:lpstr>
      <vt:lpstr>واژه ها  را بنوسید: با....................................................................................... باب......................................................................... بابا.......................................................................... آب..........................................................................</vt:lpstr>
      <vt:lpstr>            Парсыша жазамыз  ab.................................................................. bab................................................................ ba................................................................... baba............................................................... aba.................................................................  </vt:lpstr>
      <vt:lpstr>Парсыша оқимыз:</vt:lpstr>
      <vt:lpstr>Сөздерді парсыша атаңыз:</vt:lpstr>
      <vt:lpstr> Peپ  پـ  ـپـ  ـپ    پ  \پ.......................................................... پا............................................................. پاپ..........................................................   </vt:lpstr>
      <vt:lpstr>ت  Te  تـ   ـتـ      تـ  ت ت............................................................ تا............................................................. تاب..........................................................   </vt:lpstr>
      <vt:lpstr>    </vt:lpstr>
      <vt:lpstr> </vt:lpstr>
      <vt:lpstr> </vt:lpstr>
      <vt:lpstr> </vt:lpstr>
      <vt:lpstr> </vt:lpstr>
      <vt:lpstr> </vt:lpstr>
    </vt:vector>
  </TitlesOfParts>
  <Company>kazmkpu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studenthost</dc:creator>
  <cp:lastModifiedBy>Roza</cp:lastModifiedBy>
  <cp:revision>76</cp:revision>
  <dcterms:created xsi:type="dcterms:W3CDTF">2019-09-18T09:34:43Z</dcterms:created>
  <dcterms:modified xsi:type="dcterms:W3CDTF">2020-08-18T15:47:29Z</dcterms:modified>
</cp:coreProperties>
</file>